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9" r:id="rId3"/>
    <p:sldId id="441" r:id="rId4"/>
    <p:sldId id="401" r:id="rId5"/>
    <p:sldId id="403" r:id="rId6"/>
    <p:sldId id="388" r:id="rId7"/>
    <p:sldId id="387" r:id="rId8"/>
    <p:sldId id="421" r:id="rId9"/>
    <p:sldId id="422" r:id="rId10"/>
    <p:sldId id="442" r:id="rId11"/>
    <p:sldId id="443" r:id="rId12"/>
    <p:sldId id="444" r:id="rId13"/>
    <p:sldId id="354" r:id="rId14"/>
    <p:sldId id="445" r:id="rId15"/>
    <p:sldId id="404" r:id="rId16"/>
    <p:sldId id="405" r:id="rId17"/>
    <p:sldId id="406" r:id="rId18"/>
    <p:sldId id="420" r:id="rId19"/>
    <p:sldId id="446" r:id="rId20"/>
    <p:sldId id="447" r:id="rId21"/>
    <p:sldId id="409" r:id="rId22"/>
    <p:sldId id="448" r:id="rId23"/>
    <p:sldId id="413" r:id="rId24"/>
    <p:sldId id="449" r:id="rId25"/>
    <p:sldId id="414" r:id="rId26"/>
    <p:sldId id="416" r:id="rId27"/>
    <p:sldId id="415" r:id="rId28"/>
    <p:sldId id="417" r:id="rId29"/>
    <p:sldId id="418" r:id="rId30"/>
    <p:sldId id="419" r:id="rId31"/>
    <p:sldId id="450" r:id="rId32"/>
    <p:sldId id="385" r:id="rId33"/>
    <p:sldId id="302" r:id="rId34"/>
    <p:sldId id="437" r:id="rId35"/>
    <p:sldId id="436" r:id="rId36"/>
    <p:sldId id="434" r:id="rId37"/>
    <p:sldId id="438" r:id="rId38"/>
    <p:sldId id="451" r:id="rId39"/>
    <p:sldId id="452" r:id="rId40"/>
    <p:sldId id="453" r:id="rId41"/>
    <p:sldId id="384" r:id="rId42"/>
    <p:sldId id="45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CCFF"/>
    <a:srgbClr val="3333CC"/>
    <a:srgbClr val="FF3300"/>
    <a:srgbClr val="FF99CC"/>
    <a:srgbClr val="FF6699"/>
    <a:srgbClr val="CC0099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2" autoAdjust="0"/>
    <p:restoredTop sz="95256" autoAdjust="0"/>
  </p:normalViewPr>
  <p:slideViewPr>
    <p:cSldViewPr>
      <p:cViewPr>
        <p:scale>
          <a:sx n="81" d="100"/>
          <a:sy n="81" d="100"/>
        </p:scale>
        <p:origin x="-97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11E65-6297-44E4-AB0D-4E3E81D60C57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E222A-232E-44C7-8427-A491F119A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8FFDD-25F5-4D07-94A8-7E22B7D689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5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sz="2000" kern="1200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8FFDD-25F5-4D07-94A8-7E22B7D689E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13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sz="2000" kern="1200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8FFDD-25F5-4D07-94A8-7E22B7D689E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13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sz="2000" kern="1200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8FFDD-25F5-4D07-94A8-7E22B7D689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53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sz="2000" kern="1200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8FFDD-25F5-4D07-94A8-7E22B7D689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73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3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34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35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35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3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64A88E-53DA-4E44-9A06-BD0C4D9195B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A6304B3E-AD2C-7D5E-C3CA-D19384332CF4}"/>
              </a:ext>
            </a:extLst>
          </p:cNvPr>
          <p:cNvSpPr/>
          <p:nvPr/>
        </p:nvSpPr>
        <p:spPr>
          <a:xfrm>
            <a:off x="533400" y="3581400"/>
            <a:ext cx="80010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Engravers MT" pitchFamily="18" charset="0"/>
                <a:ea typeface="Verdana" pitchFamily="34" charset="0"/>
                <a:cs typeface="Verdana" pitchFamily="34" charset="0"/>
              </a:rPr>
              <a:t>DEPARTMENT OF </a:t>
            </a:r>
            <a:r>
              <a:rPr lang="en-US" sz="2800" dirty="0" smtClean="0">
                <a:solidFill>
                  <a:schemeClr val="tx1"/>
                </a:solidFill>
                <a:latin typeface="Engravers MT" pitchFamily="18" charset="0"/>
                <a:ea typeface="Verdana" pitchFamily="34" charset="0"/>
                <a:cs typeface="Verdana" pitchFamily="34" charset="0"/>
              </a:rPr>
              <a:t> _____________</a:t>
            </a:r>
            <a:endParaRPr lang="en-US" sz="2800" dirty="0">
              <a:solidFill>
                <a:schemeClr val="tx1"/>
              </a:solidFill>
              <a:latin typeface="Engravers MT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4F7705E3-46B2-9319-AFC8-83B35A420309}"/>
              </a:ext>
            </a:extLst>
          </p:cNvPr>
          <p:cNvSpPr/>
          <p:nvPr/>
        </p:nvSpPr>
        <p:spPr>
          <a:xfrm>
            <a:off x="457200" y="1600200"/>
            <a:ext cx="8229600" cy="1752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DejaVu Math TeX Gyre" panose="02000503000000000000" pitchFamily="2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Anekant  Education  Society’s</a:t>
            </a:r>
          </a:p>
          <a:p>
            <a:pPr algn="ctr" fontAlgn="base">
              <a:spcAft>
                <a:spcPts val="1200"/>
              </a:spcAft>
            </a:pPr>
            <a:r>
              <a:rPr lang="en-US" sz="3200" b="1" spc="-150" dirty="0">
                <a:solidFill>
                  <a:srgbClr val="002060"/>
                </a:solidFill>
                <a:latin typeface="DejaVu Math TeX Gyre" panose="02000503000000000000" pitchFamily="2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Tuljaram Chaturchand College </a:t>
            </a:r>
            <a:r>
              <a:rPr lang="en-US" sz="3200" b="1" spc="-150" dirty="0" smtClean="0">
                <a:solidFill>
                  <a:srgbClr val="002060"/>
                </a:solidFill>
                <a:latin typeface="DejaVu Math TeX Gyre" panose="02000503000000000000" pitchFamily="2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of </a:t>
            </a:r>
            <a:r>
              <a:rPr lang="en-US" sz="3200" b="1" spc="-150" dirty="0">
                <a:solidFill>
                  <a:srgbClr val="002060"/>
                </a:solidFill>
                <a:latin typeface="DejaVu Math TeX Gyre" panose="02000503000000000000" pitchFamily="2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Arts, Science &amp; Commerce, Baramati</a:t>
            </a:r>
          </a:p>
          <a:p>
            <a:pPr algn="ctr" fontAlgn="base">
              <a:spcAft>
                <a:spcPts val="1200"/>
              </a:spcAft>
            </a:pPr>
            <a:r>
              <a:rPr lang="en-US" sz="2400" b="1" spc="-150" dirty="0">
                <a:solidFill>
                  <a:schemeClr val="accent6">
                    <a:lumMod val="50000"/>
                  </a:schemeClr>
                </a:solidFill>
                <a:latin typeface="Engravers MT" pitchFamily="18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 spc="-150" dirty="0">
                <a:solidFill>
                  <a:schemeClr val="accent6">
                    <a:lumMod val="50000"/>
                  </a:schemeClr>
                </a:solidFill>
                <a:latin typeface="Copperplate Gothic Bold" panose="020E0705020206020404" pitchFamily="34" charset="0"/>
                <a:ea typeface="Verdana" pitchFamily="34" charset="0"/>
                <a:cs typeface="Verdana" pitchFamily="34" charset="0"/>
              </a:rPr>
              <a:t>Autonomous</a:t>
            </a:r>
            <a:r>
              <a:rPr lang="en-US" sz="2400" b="1" spc="-150" dirty="0">
                <a:solidFill>
                  <a:schemeClr val="accent6">
                    <a:lumMod val="50000"/>
                  </a:schemeClr>
                </a:solidFill>
                <a:latin typeface="Engravers MT" pitchFamily="18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pic>
        <p:nvPicPr>
          <p:cNvPr id="1026" name="Picture 2" descr="TCC Baramati - Admissions 2022, Fees, Courses, Ranking, Placement">
            <a:extLst>
              <a:ext uri="{FF2B5EF4-FFF2-40B4-BE49-F238E27FC236}">
                <a16:creationId xmlns="" xmlns:a16="http://schemas.microsoft.com/office/drawing/2014/main" id="{AE90809D-C7E0-B649-080E-4E045AE31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05747"/>
            <a:ext cx="2590800" cy="134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43000" y="48768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Information for Academic Audit of the Department</a:t>
            </a:r>
          </a:p>
          <a:p>
            <a:pPr algn="ctr"/>
            <a:r>
              <a:rPr lang="en-US" sz="2400" dirty="0" smtClean="0"/>
              <a:t>01 June 2022 to 31 May 2023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CF25B3E9-EDF3-1965-6C93-AA1604D2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252"/>
            <a:ext cx="9196181" cy="1877437"/>
          </a:xfrm>
          <a:prstGeom prst="rect">
            <a:avLst/>
          </a:prstGeom>
          <a:noFill/>
          <a:ln w="28575">
            <a:noFill/>
            <a:prstDash val="lg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ngravers MT" pitchFamily="18" charset="0"/>
              </a:rPr>
              <a:t>RESULT ANALYSIS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Semester wise &amp; Paper wise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T.Y.</a:t>
            </a:r>
            <a:endParaRPr lang="en-US" sz="36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984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CF25B3E9-EDF3-1965-6C93-AA1604D2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252"/>
            <a:ext cx="9196181" cy="1877437"/>
          </a:xfrm>
          <a:prstGeom prst="rect">
            <a:avLst/>
          </a:prstGeom>
          <a:noFill/>
          <a:ln w="28575">
            <a:noFill/>
            <a:prstDash val="lg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ngravers MT" pitchFamily="18" charset="0"/>
              </a:rPr>
              <a:t>RESULT ANALYSIS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Semester wise &amp; Paper wise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P.G. I</a:t>
            </a:r>
            <a:endParaRPr lang="en-US" sz="36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984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CF25B3E9-EDF3-1965-6C93-AA1604D2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252"/>
            <a:ext cx="9196181" cy="1877437"/>
          </a:xfrm>
          <a:prstGeom prst="rect">
            <a:avLst/>
          </a:prstGeom>
          <a:noFill/>
          <a:ln w="28575">
            <a:noFill/>
            <a:prstDash val="lg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ngravers MT" pitchFamily="18" charset="0"/>
              </a:rPr>
              <a:t>RESULT ANALYSIS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Semester wise &amp; Paper wise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P.G. II</a:t>
            </a:r>
            <a:endParaRPr lang="en-US" sz="36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984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609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Activities Conducted at Departmental Level</a:t>
            </a:r>
            <a:endParaRPr lang="en-IN" sz="2800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055303"/>
          <a:ext cx="8763000" cy="522204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/>
                        <a:t>Sr. No.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Name of Activity </a:t>
                      </a:r>
                      <a:endParaRPr lang="en-US" sz="18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Skill Acquired</a:t>
                      </a:r>
                      <a:endParaRPr lang="en-US" sz="18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1.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7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2.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3.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4.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5.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7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6.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609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New Courses Introduced across all program offered during the year</a:t>
            </a:r>
            <a:endParaRPr lang="en-IN" sz="2800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055303"/>
          <a:ext cx="8763000" cy="56030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/>
                        <a:t>Sr. No.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Name of </a:t>
                      </a:r>
                      <a:r>
                        <a:rPr lang="en-US" sz="2000" dirty="0" err="1" smtClean="0"/>
                        <a:t>Programme</a:t>
                      </a:r>
                      <a:endParaRPr lang="en-US" sz="18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Name of newly introduced course</a:t>
                      </a:r>
                      <a:endParaRPr lang="en-US" sz="18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1.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7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2.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3.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4.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86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5.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7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6.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Value-added Courses for Imparting Transferable and Life Skills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1465748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Name of Course : </a:t>
            </a:r>
          </a:p>
          <a:p>
            <a:pPr marR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Total number of students completed the course : </a:t>
            </a:r>
            <a:endParaRPr lang="en-US" sz="3200" dirty="0">
              <a:solidFill>
                <a:srgbClr val="3333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The Details of Seed Money Received from the Institution for the Research Project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228600" y="2268379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Total No. of Research Projects	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Amount Sanctioned		 	: Rs.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Amount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Utilized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: Rs.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Amount Utilized:   % 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978914"/>
          <a:ext cx="8686799" cy="465048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889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7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114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87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82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Sr. No.</a:t>
                      </a: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of teacher</a:t>
                      </a: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 Project Title</a:t>
                      </a: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Amount of Seed Money</a:t>
                      </a: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1.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7.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The Details of Seed Money Received from the Institution for the Research Project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81000" y="381000"/>
            <a:ext cx="85344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cap="all" spc="150" dirty="0">
                <a:solidFill>
                  <a:srgbClr val="FF0000"/>
                </a:solidFill>
                <a:latin typeface="Engravers MT" pitchFamily="18" charset="0"/>
              </a:rPr>
              <a:t>Outcome of Student Research Projects</a:t>
            </a:r>
          </a:p>
        </p:txBody>
      </p:sp>
    </p:spTree>
    <p:extLst>
      <p:ext uri="{BB962C8B-B14F-4D97-AF65-F5344CB8AC3E}">
        <p14:creationId xmlns:p14="http://schemas.microsoft.com/office/powerpoint/2010/main" val="381794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600"/>
          <a:ext cx="8686799" cy="465048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889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7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42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859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82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Sr. No.</a:t>
                      </a: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 / Position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Title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Funding agency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details projects duration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1.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6.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7.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JRF/ SRF/ post doc fellow/ Research associates / Research fellows enrolled in the department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8E46-CCD7-460D-A0CB-7B608B4EAEC4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114300" y="626268"/>
            <a:ext cx="887730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cap="all" spc="150" dirty="0">
                <a:solidFill>
                  <a:srgbClr val="C00000"/>
                </a:solidFill>
                <a:latin typeface="Engravers MT" pitchFamily="18" charset="0"/>
              </a:rPr>
              <a:t> </a:t>
            </a:r>
            <a:r>
              <a:rPr lang="en-US" sz="2000" b="1" cap="all" spc="150" dirty="0">
                <a:solidFill>
                  <a:srgbClr val="C00000"/>
                </a:solidFill>
                <a:latin typeface="Engravers MT" pitchFamily="18" charset="0"/>
              </a:rPr>
              <a:t>YEAR OF ESTABLISHMENT    </a:t>
            </a:r>
            <a:endParaRPr lang="en-IN" sz="2800" b="1" cap="all" spc="150" dirty="0">
              <a:solidFill>
                <a:srgbClr val="C00000"/>
              </a:solidFill>
              <a:latin typeface="Engravers MT" pitchFamily="18" charset="0"/>
            </a:endParaRPr>
          </a:p>
          <a:p>
            <a:r>
              <a:rPr lang="en-US" sz="2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B.Sc. I </a:t>
            </a:r>
            <a:r>
              <a:rPr lang="en-US" sz="24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charset="0"/>
              </a:rPr>
              <a:t>	</a:t>
            </a:r>
            <a:r>
              <a:rPr lang="en-US" sz="2400" b="1" dirty="0" smtClean="0">
                <a:solidFill>
                  <a:srgbClr val="00B050"/>
                </a:solidFill>
                <a:latin typeface="Arial" charset="0"/>
              </a:rPr>
              <a:t>		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   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B.Sc. 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:    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Arial" charset="0"/>
              </a:rPr>
              <a:t>M.Sc. </a:t>
            </a:r>
            <a:r>
              <a:rPr lang="en-US" sz="2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        	:   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Verdana" pitchFamily="34" charset="0"/>
                <a:cs typeface="Verdana" pitchFamily="34" charset="0"/>
              </a:rPr>
              <a:t>Research Centre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		:     </a:t>
            </a:r>
            <a:r>
              <a:rPr lang="en-US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	</a:t>
            </a:r>
            <a:r>
              <a:rPr lang="en-US" sz="24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</a:p>
          <a:p>
            <a:pPr algn="just" eaLnBrk="1" fontAlgn="auto" hangingPunct="1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b="1" cap="all" spc="150" dirty="0">
                <a:solidFill>
                  <a:srgbClr val="C00000"/>
                </a:solidFill>
                <a:latin typeface="Engravers MT" pitchFamily="18" charset="0"/>
              </a:rPr>
              <a:t>Available </a:t>
            </a:r>
            <a:r>
              <a:rPr lang="en-US" sz="2000" b="1" cap="all" spc="150" dirty="0" err="1">
                <a:solidFill>
                  <a:srgbClr val="C00000"/>
                </a:solidFill>
                <a:latin typeface="Engravers MT" pitchFamily="18" charset="0"/>
              </a:rPr>
              <a:t>Programes</a:t>
            </a:r>
            <a:endParaRPr lang="en-US" sz="2000" b="1" cap="all" spc="150" dirty="0">
              <a:solidFill>
                <a:srgbClr val="C00000"/>
              </a:solidFill>
              <a:latin typeface="Engravers MT" pitchFamily="18" charset="0"/>
            </a:endParaRPr>
          </a:p>
          <a:p>
            <a:pPr marL="274320" indent="-274320" algn="just">
              <a:buClr>
                <a:schemeClr val="accent3"/>
              </a:buClr>
              <a:buBlip>
                <a:blip r:embed="rId3"/>
              </a:buBlip>
              <a:defRPr/>
            </a:pPr>
            <a:r>
              <a:rPr lang="en-US" sz="24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Arial" charset="0"/>
              </a:rPr>
              <a:t>	</a:t>
            </a:r>
            <a:r>
              <a:rPr lang="en-US" sz="3200" b="1" dirty="0" smtClean="0">
                <a:solidFill>
                  <a:srgbClr val="00B050"/>
                </a:solidFill>
                <a:latin typeface="Arial" charset="0"/>
              </a:rPr>
              <a:t>	 </a:t>
            </a:r>
            <a:endParaRPr lang="en-US" sz="2400" b="1" dirty="0">
              <a:solidFill>
                <a:srgbClr val="00B050"/>
              </a:solidFill>
              <a:latin typeface="Arial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Blip>
                <a:blip r:embed="rId3"/>
              </a:buBlip>
              <a:defRPr/>
            </a:pPr>
            <a:r>
              <a:rPr lang="en-US" sz="2400" b="1" dirty="0" smtClean="0">
                <a:solidFill>
                  <a:srgbClr val="CC0099"/>
                </a:solidFill>
                <a:latin typeface="Arial" charset="0"/>
              </a:rPr>
              <a:t> </a:t>
            </a:r>
            <a:r>
              <a:rPr lang="en-US" sz="2800" b="1" dirty="0">
                <a:solidFill>
                  <a:srgbClr val="CC0099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Arial" charset="0"/>
              </a:rPr>
              <a:t>	</a:t>
            </a:r>
            <a:r>
              <a:rPr lang="en-US" sz="3200" b="1" dirty="0" smtClean="0">
                <a:solidFill>
                  <a:srgbClr val="0070C0"/>
                </a:solidFill>
                <a:latin typeface="Arial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Arial" charset="0"/>
            </a:endParaRPr>
          </a:p>
          <a:p>
            <a:pPr>
              <a:buClr>
                <a:schemeClr val="accent3"/>
              </a:buClr>
              <a:defRPr/>
            </a:pPr>
            <a:endParaRPr lang="en-US" b="1" dirty="0">
              <a:solidFill>
                <a:srgbClr val="FF0000"/>
              </a:solidFill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US" sz="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9696" y="0"/>
            <a:ext cx="8603941" cy="584775"/>
          </a:xfrm>
          <a:prstGeom prst="rect">
            <a:avLst/>
          </a:prstGeom>
          <a:noFill/>
          <a:ln w="38100">
            <a:noFill/>
            <a:prstDash val="lg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cap="all" spc="150" dirty="0">
                <a:solidFill>
                  <a:srgbClr val="FF0000"/>
                </a:solidFill>
                <a:latin typeface="Engravers MT" pitchFamily="18" charset="0"/>
              </a:rPr>
              <a:t>ABOUT  THE  DEPARTMENT</a:t>
            </a:r>
            <a:endParaRPr lang="en-IN" sz="3200" b="1" cap="all" spc="150" dirty="0">
              <a:solidFill>
                <a:srgbClr val="FF00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463983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04123"/>
          <a:ext cx="8382000" cy="336573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2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23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124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22323"/>
                <a:gridCol w="1261806"/>
              </a:tblGrid>
              <a:tr h="6182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Sr. No.</a:t>
                      </a: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of Principal investigator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of research project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Duration of project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 of funding agency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Amount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1.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64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4.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93" marR="61993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Department having research projects funded by government and non-government agencies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6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Workshops/seminars conducted on research methodology, intellectual property rights (IPR), entrepreneurship and skill development</a:t>
            </a:r>
            <a:endParaRPr lang="en-IN" sz="32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057400"/>
          <a:ext cx="7848601" cy="260299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34577"/>
                <a:gridCol w="2926490"/>
                <a:gridCol w="1987534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Name of the workshop / seminar  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Number of participants (Students/Staff/Teachers)  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Date</a:t>
                      </a:r>
                      <a:endParaRPr lang="en-US" sz="1400" b="1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From --- to----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 </a:t>
                      </a: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 </a:t>
                      </a: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 </a:t>
                      </a: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219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Research papers in CARE Journals notified on UGC website </a:t>
            </a:r>
            <a:endParaRPr lang="en-IN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237323"/>
              </p:ext>
            </p:extLst>
          </p:nvPr>
        </p:nvGraphicFramePr>
        <p:xfrm>
          <a:off x="685800" y="1676400"/>
          <a:ext cx="8077200" cy="14859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30274"/>
                <a:gridCol w="889027"/>
                <a:gridCol w="1272056"/>
                <a:gridCol w="1531286"/>
                <a:gridCol w="854961"/>
                <a:gridCol w="769382"/>
                <a:gridCol w="768551"/>
                <a:gridCol w="961663"/>
              </a:tblGrid>
              <a:tr h="1066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Title of the Paper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Name of author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Name of the Journal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Month and Year of publication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ISSN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Page No.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Care list No.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Web link</a:t>
                      </a: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19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152400" y="152400"/>
            <a:ext cx="85344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rgbClr val="FF0000"/>
                </a:solidFill>
              </a:rPr>
              <a:t>Patent Published: 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" y="1295400"/>
          <a:ext cx="8991600" cy="105156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59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Title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 of Author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Patent No.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Filing Date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Publication Date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219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srgbClr val="FF0000"/>
                </a:solidFill>
              </a:rPr>
              <a:t>Department generated revenue from consultancy and corporate training  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600200"/>
          <a:ext cx="8305800" cy="262585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509043"/>
                <a:gridCol w="2336006"/>
                <a:gridCol w="1816894"/>
                <a:gridCol w="1643857"/>
              </a:tblGrid>
              <a:tr h="6283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Name of the consultant / corporate trainer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Name of the consultancy project/corporate training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Consulting/Sponsoring agency with contact details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Revenue generated (amount in  rupees)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 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 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 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 </a:t>
                      </a: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152400"/>
            <a:ext cx="8534400" cy="16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Extension Activity Carried Out by the Dept. to Address the Social Issues and Holistic Development of Students </a:t>
            </a:r>
            <a:endParaRPr lang="en-IN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209800"/>
          <a:ext cx="7086600" cy="25146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752267"/>
                <a:gridCol w="3334333"/>
              </a:tblGrid>
              <a:tr h="628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Details of extension activity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 </a:t>
                      </a:r>
                      <a:endParaRPr lang="en-US" sz="11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628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Social issue addressed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 </a:t>
                      </a:r>
                      <a:endParaRPr lang="en-US" sz="11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628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Number of participants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 </a:t>
                      </a:r>
                      <a:endParaRPr lang="en-US" sz="11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628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Date 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 </a:t>
                      </a:r>
                      <a:endParaRPr lang="en-US" sz="11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81000" y="381000"/>
            <a:ext cx="85344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rgbClr val="FF0000"/>
                </a:solidFill>
              </a:rPr>
              <a:t>Collaborative Activities During the Year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939085"/>
              </p:ext>
            </p:extLst>
          </p:nvPr>
        </p:nvGraphicFramePr>
        <p:xfrm>
          <a:off x="381000" y="1600200"/>
          <a:ext cx="8534399" cy="430987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908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305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68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511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49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220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Name of industry/ institute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Duration of the collaboration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Title of the collaborative activity 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Name of the collaborating agency with contact details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Source of financial support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648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247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381000"/>
            <a:ext cx="85344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rgbClr val="FF0000"/>
                </a:solidFill>
              </a:rPr>
              <a:t>Department Generated Revenue from Consultancy and Corporate Training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478253"/>
              </p:ext>
            </p:extLst>
          </p:nvPr>
        </p:nvGraphicFramePr>
        <p:xfrm>
          <a:off x="152400" y="1828800"/>
          <a:ext cx="8839200" cy="178339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131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218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38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03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283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Name of the consultant / corporate trainer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Name of the consultancy project/corporate training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Consulting/Sponsoring agency with contact details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Revenue generated (amount in  rupees)</a:t>
                      </a:r>
                      <a:endParaRPr lang="en-US" sz="12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7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92760" algn="l"/>
                        </a:tabLst>
                      </a:pP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303" marR="68303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81000" y="381000"/>
            <a:ext cx="85344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rgbClr val="FF0000"/>
                </a:solidFill>
              </a:rPr>
              <a:t>Details of </a:t>
            </a:r>
            <a:r>
              <a:rPr lang="en-US" sz="3200" b="1" dirty="0" err="1">
                <a:solidFill>
                  <a:srgbClr val="FF0000"/>
                </a:solidFill>
              </a:rPr>
              <a:t>MoU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676400"/>
          <a:ext cx="8610600" cy="281482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9230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7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104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753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387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2063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Name of industry/ Institute/ Corporate House/Workshop /Guest Lecture  etc. 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Year of Signing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Duration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List of Activities Under  </a:t>
                      </a:r>
                      <a:r>
                        <a:rPr lang="en-US" sz="1600" b="1" dirty="0" err="1"/>
                        <a:t>MoU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List of Teachers &amp; Students Participated</a:t>
                      </a:r>
                      <a:endParaRPr lang="en-US" sz="14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084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81000" y="381000"/>
            <a:ext cx="85344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rgbClr val="FF0000"/>
                </a:solidFill>
              </a:rPr>
              <a:t>Capacity Development and Skill Enhancement Activities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600200"/>
          <a:ext cx="7848600" cy="273710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65625"/>
                <a:gridCol w="1485488"/>
                <a:gridCol w="2710850"/>
                <a:gridCol w="1886637"/>
              </a:tblGrid>
              <a:tr h="762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Name of the Activity</a:t>
                      </a:r>
                      <a:endParaRPr lang="en-US" sz="16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No of students </a:t>
                      </a:r>
                      <a:endParaRPr lang="en-US" sz="16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Name of the agencies involved with contact details</a:t>
                      </a:r>
                      <a:endParaRPr lang="en-US" sz="16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Year of Implementation </a:t>
                      </a:r>
                      <a:endParaRPr lang="en-US" sz="16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8953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 </a:t>
                      </a:r>
                      <a:endParaRPr lang="en-US" sz="11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 </a:t>
                      </a:r>
                      <a:endParaRPr lang="en-US" sz="11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 </a:t>
                      </a:r>
                      <a:endParaRPr lang="en-US" sz="11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 </a:t>
                      </a: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8953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5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81000" y="381000"/>
            <a:ext cx="8534400" cy="863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cap="all" spc="150" dirty="0" smtClean="0">
                <a:solidFill>
                  <a:srgbClr val="FF0000"/>
                </a:solidFill>
                <a:latin typeface="Engravers MT" pitchFamily="18" charset="0"/>
              </a:rPr>
              <a:t>Previous </a:t>
            </a:r>
            <a:r>
              <a:rPr lang="en-US" sz="2800" b="1" cap="all" spc="150" dirty="0">
                <a:solidFill>
                  <a:srgbClr val="FF0000"/>
                </a:solidFill>
                <a:latin typeface="Engravers MT" pitchFamily="18" charset="0"/>
              </a:rPr>
              <a:t>Year FUTURE </a:t>
            </a:r>
            <a:r>
              <a:rPr lang="en-US" sz="2800" b="1" cap="all" spc="150" dirty="0" smtClean="0">
                <a:solidFill>
                  <a:srgbClr val="FF0000"/>
                </a:solidFill>
                <a:latin typeface="Engravers MT" pitchFamily="18" charset="0"/>
              </a:rPr>
              <a:t>PLANS</a:t>
            </a:r>
            <a:endParaRPr lang="en-IN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81000" y="381000"/>
            <a:ext cx="85344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rgbClr val="FF0000"/>
                </a:solidFill>
              </a:rPr>
              <a:t>Outgoing Students Who got Placement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600200"/>
          <a:ext cx="8229600" cy="2844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602387"/>
                <a:gridCol w="1600383"/>
                <a:gridCol w="2681608"/>
                <a:gridCol w="1345222"/>
              </a:tblGrid>
              <a:tr h="711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Number of students placed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Programme</a:t>
                      </a:r>
                      <a:r>
                        <a:rPr lang="en-US" sz="1800" b="1" dirty="0"/>
                        <a:t> completed  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Name of the employer with contact details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Annual Package 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 </a:t>
                      </a:r>
                      <a:endParaRPr lang="en-US" sz="1400" b="1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 </a:t>
                      </a: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 </a:t>
                      </a: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 </a:t>
                      </a: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81000" y="381000"/>
            <a:ext cx="8534400" cy="1066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srgbClr val="FF0000"/>
                </a:solidFill>
              </a:rPr>
              <a:t>Students qualifying in state/ National/ International level examinations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76400"/>
          <a:ext cx="8382000" cy="26289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4464327"/>
                <a:gridCol w="391767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Name of the student who appeared (NET/SET/JRF/ GATE/ CAT/ GRE/ JAM/TOEFL/  Civil Services/ MPSC/ UPSC/Other State or Central Govt. Exam)   </a:t>
                      </a: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Name of the student qualified (NET/SET/JRF/ GATE/ CAT/ GRE/ JAM/TOEFL/ Civil Services/ MPSC/ UPSC/Other State or Central Govt. Exam)      </a:t>
                      </a: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 </a:t>
                      </a:r>
                      <a:endParaRPr lang="en-US" sz="1600" b="1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 </a:t>
                      </a: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304800" y="228600"/>
            <a:ext cx="8305800" cy="8382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ALUMNI</a:t>
            </a:r>
            <a:endParaRPr lang="en-IN" sz="66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447800"/>
            <a:ext cx="8001000" cy="1695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en-US" sz="2800" dirty="0" smtClean="0">
              <a:solidFill>
                <a:srgbClr val="3333CC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b="1" dirty="0" smtClean="0"/>
              <a:t>Alumni’s financial contribution during the year </a:t>
            </a:r>
            <a:r>
              <a:rPr lang="en-US" sz="2800" dirty="0">
                <a:solidFill>
                  <a:srgbClr val="3333CC"/>
                </a:solidFill>
              </a:rPr>
              <a:t>	</a:t>
            </a:r>
            <a:r>
              <a:rPr lang="en-US" sz="2800" dirty="0" smtClean="0">
                <a:solidFill>
                  <a:srgbClr val="3333CC"/>
                </a:solidFill>
              </a:rPr>
              <a:t>: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4612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1295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Professional Development / Administrative Training Programs Organized By The Department For Teaching And Non-Teaching Staff</a:t>
            </a:r>
            <a:endParaRPr lang="en-US" sz="4000" b="1" cap="all" spc="15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676400"/>
          <a:ext cx="8001000" cy="18288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180644"/>
                <a:gridCol w="2840726"/>
                <a:gridCol w="1979630"/>
              </a:tblGrid>
              <a:tr h="1219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/>
                        <a:t>Title of the professional  development </a:t>
                      </a:r>
                      <a:r>
                        <a:rPr lang="en-US" sz="2000" b="1" dirty="0" err="1"/>
                        <a:t>programme</a:t>
                      </a:r>
                      <a:r>
                        <a:rPr lang="en-US" sz="2000" b="1" dirty="0"/>
                        <a:t> 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/>
                        <a:t>No. of teachers / non-teaching participants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/>
                        <a:t>Date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 </a:t>
                      </a:r>
                      <a:endParaRPr lang="en-US" sz="1800" b="1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 </a:t>
                      </a:r>
                      <a:endParaRPr lang="en-US" sz="1800" b="1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 </a:t>
                      </a:r>
                      <a:endParaRPr lang="en-US" sz="18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65235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10668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srgbClr val="FF0000"/>
                </a:solidFill>
              </a:rPr>
              <a:t>Participation in professional development (administrative training </a:t>
            </a:r>
            <a:r>
              <a:rPr lang="en-US" sz="2800" b="1" dirty="0" err="1" smtClean="0">
                <a:solidFill>
                  <a:srgbClr val="FF0000"/>
                </a:solidFill>
              </a:rPr>
              <a:t>programme</a:t>
            </a:r>
            <a:r>
              <a:rPr lang="en-US" sz="2800" b="1" dirty="0" smtClean="0">
                <a:solidFill>
                  <a:srgbClr val="FF0000"/>
                </a:solidFill>
              </a:rPr>
              <a:t> )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57200" y="1524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11777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7924800" cy="1295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Activities Conducted at Department Level to Sensitize the Students with Respective Values, Rights, Duties and Responsibilities of Citizen</a:t>
            </a:r>
            <a:endParaRPr lang="en-US" sz="6000" b="1" cap="all" spc="15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828800"/>
          <a:ext cx="7772400" cy="238539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089769"/>
                <a:gridCol w="3041791"/>
                <a:gridCol w="1640840"/>
              </a:tblGrid>
              <a:tr h="6361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Name of activities</a:t>
                      </a:r>
                      <a:endParaRPr lang="en-US" sz="16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Number of participant</a:t>
                      </a:r>
                      <a:endParaRPr lang="en-US" sz="16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Date</a:t>
                      </a:r>
                      <a:endParaRPr lang="en-US" sz="1600" b="1" dirty="0"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</a:tr>
              <a:tr h="58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</a:tr>
              <a:tr h="58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</a:tr>
              <a:tr h="58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cs typeface="Mangal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65235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457200" y="304800"/>
            <a:ext cx="8305800" cy="9906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spc="150" dirty="0">
                <a:solidFill>
                  <a:srgbClr val="FF0000"/>
                </a:solidFill>
              </a:rPr>
              <a:t>Innovative / Best Practices Of Your Department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5800" y="1600200"/>
            <a:ext cx="8077200" cy="71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65235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11430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</a:rPr>
              <a:t>Changes you have made in the department towards autonomy</a:t>
            </a:r>
            <a:endParaRPr lang="en-US" sz="5400" b="1" spc="150" dirty="0">
              <a:solidFill>
                <a:srgbClr val="FF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09600" y="1752600"/>
            <a:ext cx="8077200" cy="45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78608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17526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</a:rPr>
              <a:t>Which student centric methods are used for effective teaching and learning process</a:t>
            </a:r>
            <a:endParaRPr lang="en-US" sz="5400" b="1" spc="150" dirty="0">
              <a:solidFill>
                <a:srgbClr val="FF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5800" y="2286000"/>
            <a:ext cx="8077200" cy="45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78608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17526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</a:rPr>
              <a:t>Which student centric methods are used for effective teaching and learning process</a:t>
            </a:r>
            <a:endParaRPr lang="en-US" sz="5400" b="1" spc="150" dirty="0">
              <a:solidFill>
                <a:srgbClr val="FF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5800" y="2286000"/>
            <a:ext cx="8077200" cy="45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7860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7DCBB399-36DF-2749-1B79-7A5CF8969379}"/>
              </a:ext>
            </a:extLst>
          </p:cNvPr>
          <p:cNvSpPr/>
          <p:nvPr/>
        </p:nvSpPr>
        <p:spPr>
          <a:xfrm>
            <a:off x="304800" y="228600"/>
            <a:ext cx="8534400" cy="863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cap="all" spc="150" dirty="0">
                <a:solidFill>
                  <a:srgbClr val="FF0000"/>
                </a:solidFill>
                <a:latin typeface="Engravers MT" pitchFamily="18" charset="0"/>
              </a:rPr>
              <a:t>Compliance of Previous Year FUTURE PLAN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5468602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13716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</a:rPr>
              <a:t>Role department has played towards ED Cell</a:t>
            </a:r>
            <a:endParaRPr lang="en-US" sz="5400" b="1" spc="150" dirty="0">
              <a:solidFill>
                <a:srgbClr val="FF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5800" y="1905000"/>
            <a:ext cx="8077200" cy="45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7860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304800" y="1447800"/>
            <a:ext cx="85344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 term (3 years)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 </a:t>
            </a:r>
            <a:endParaRPr lang="en-US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lvl="0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tabLst>
                <a:tab pos="619125" algn="l"/>
              </a:tabLst>
              <a:defRPr/>
            </a:pPr>
            <a:r>
              <a:rPr lang="en-US" sz="3600" b="1" cap="all" spc="150" dirty="0">
                <a:solidFill>
                  <a:srgbClr val="FF0000"/>
                </a:solidFill>
              </a:rPr>
              <a:t>FUTURE PLANS </a:t>
            </a:r>
          </a:p>
        </p:txBody>
      </p:sp>
    </p:spTree>
    <p:extLst>
      <p:ext uri="{BB962C8B-B14F-4D97-AF65-F5344CB8AC3E}">
        <p14:creationId xmlns:p14="http://schemas.microsoft.com/office/powerpoint/2010/main" val="211122218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304800" y="1447800"/>
            <a:ext cx="85344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 term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(5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years)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 </a:t>
            </a:r>
            <a:endParaRPr lang="en-US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endParaRPr lang="en-US" sz="2400" dirty="0"/>
          </a:p>
          <a:p>
            <a:pPr lvl="0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533400" y="152400"/>
            <a:ext cx="83058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tabLst>
                <a:tab pos="619125" algn="l"/>
              </a:tabLst>
              <a:defRPr/>
            </a:pPr>
            <a:r>
              <a:rPr lang="en-US" sz="3600" b="1" cap="all" spc="150" dirty="0">
                <a:solidFill>
                  <a:srgbClr val="FF0000"/>
                </a:solidFill>
              </a:rPr>
              <a:t>FUTURE PLANS </a:t>
            </a:r>
          </a:p>
        </p:txBody>
      </p:sp>
    </p:spTree>
    <p:extLst>
      <p:ext uri="{BB962C8B-B14F-4D97-AF65-F5344CB8AC3E}">
        <p14:creationId xmlns:p14="http://schemas.microsoft.com/office/powerpoint/2010/main" val="21112221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0BBC2B7C-5E11-E57F-E80E-2F71BF2AC145}"/>
              </a:ext>
            </a:extLst>
          </p:cNvPr>
          <p:cNvSpPr/>
          <p:nvPr/>
        </p:nvSpPr>
        <p:spPr>
          <a:xfrm>
            <a:off x="304800" y="533400"/>
            <a:ext cx="8534400" cy="609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cap="all" spc="150" dirty="0">
                <a:solidFill>
                  <a:srgbClr val="FF0000"/>
                </a:solidFill>
                <a:latin typeface="Engravers MT" pitchFamily="18" charset="0"/>
              </a:rPr>
              <a:t>Courses introduced during last year</a:t>
            </a:r>
            <a:endParaRPr lang="en-IN" sz="2000" b="1" cap="all" spc="150" dirty="0">
              <a:solidFill>
                <a:srgbClr val="FF00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166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304800" y="304800"/>
            <a:ext cx="8305800" cy="1143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Caladea" panose="02040503050406030204" pitchFamily="18" charset="0"/>
              </a:rPr>
              <a:t>Student Strength</a:t>
            </a:r>
            <a:endParaRPr lang="en-IN" sz="4800" dirty="0">
              <a:solidFill>
                <a:srgbClr val="C00000"/>
              </a:solidFill>
              <a:latin typeface="Caladea" panose="020405030504060302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7357"/>
              </p:ext>
            </p:extLst>
          </p:nvPr>
        </p:nvGraphicFramePr>
        <p:xfrm>
          <a:off x="381000" y="1828800"/>
          <a:ext cx="8128000" cy="40792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3151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488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Class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Strength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Male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Female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84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823AEB7C-09A3-4461-B645-065D6502D008}"/>
              </a:ext>
            </a:extLst>
          </p:cNvPr>
          <p:cNvSpPr/>
          <p:nvPr/>
        </p:nvSpPr>
        <p:spPr>
          <a:xfrm>
            <a:off x="304800" y="209939"/>
            <a:ext cx="8305800" cy="120032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rgbClr val="C00000"/>
                </a:solidFill>
                <a:latin typeface="Caladea" panose="02040503050406030204" pitchFamily="18" charset="0"/>
              </a:rPr>
              <a:t>Result Analysis</a:t>
            </a:r>
            <a:endParaRPr lang="en-IN" sz="7200" dirty="0">
              <a:solidFill>
                <a:srgbClr val="C00000"/>
              </a:solidFill>
              <a:latin typeface="Calade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0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F25B3E9-EDF3-1965-6C93-AA1604D2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252"/>
            <a:ext cx="9196181" cy="1877437"/>
          </a:xfrm>
          <a:prstGeom prst="rect">
            <a:avLst/>
          </a:prstGeom>
          <a:noFill/>
          <a:ln w="28575">
            <a:noFill/>
            <a:prstDash val="lg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ngravers MT" pitchFamily="18" charset="0"/>
              </a:rPr>
              <a:t>RESULT ANALYSIS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Semester wise &amp; Paper wise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F.Y.</a:t>
            </a:r>
            <a:endParaRPr lang="en-US" sz="36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653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CF25B3E9-EDF3-1965-6C93-AA1604D28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252"/>
            <a:ext cx="9196181" cy="1877437"/>
          </a:xfrm>
          <a:prstGeom prst="rect">
            <a:avLst/>
          </a:prstGeom>
          <a:noFill/>
          <a:ln w="28575">
            <a:noFill/>
            <a:prstDash val="lg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ngravers MT" pitchFamily="18" charset="0"/>
              </a:rPr>
              <a:t>RESULT ANALYSIS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Semester wise &amp; Paper wise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S.Y.</a:t>
            </a:r>
            <a:endParaRPr lang="en-US" sz="36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98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7704</TotalTime>
  <Words>841</Words>
  <Application>Microsoft Office PowerPoint</Application>
  <PresentationFormat>On-screen Show (4:3)</PresentationFormat>
  <Paragraphs>241</Paragraphs>
  <Slides>42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TCC</cp:lastModifiedBy>
  <cp:revision>1068</cp:revision>
  <dcterms:created xsi:type="dcterms:W3CDTF">2006-08-16T00:00:00Z</dcterms:created>
  <dcterms:modified xsi:type="dcterms:W3CDTF">2024-01-04T10:34:27Z</dcterms:modified>
</cp:coreProperties>
</file>